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6" r:id="rId5"/>
    <p:sldId id="259" r:id="rId6"/>
    <p:sldId id="260" r:id="rId7"/>
    <p:sldId id="261" r:id="rId8"/>
    <p:sldId id="262" r:id="rId9"/>
    <p:sldId id="263" r:id="rId10"/>
    <p:sldId id="264" r:id="rId11"/>
    <p:sldId id="269"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320" autoAdjust="0"/>
  </p:normalViewPr>
  <p:slideViewPr>
    <p:cSldViewPr snapToGrid="0">
      <p:cViewPr>
        <p:scale>
          <a:sx n="73" d="100"/>
          <a:sy n="73" d="100"/>
        </p:scale>
        <p:origin x="-516"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95D161-6BEC-4197-B9E9-1C1165786776}" type="datetimeFigureOut">
              <a:rPr lang="en-US" smtClean="0"/>
              <a:t>10/7/2024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25F2CE-BA68-4C5F-99CD-823F9BC59182}" type="slidenum">
              <a:rPr lang="en-US" smtClean="0"/>
              <a:t>‹#›</a:t>
            </a:fld>
            <a:endParaRPr lang="en-US"/>
          </a:p>
        </p:txBody>
      </p:sp>
    </p:spTree>
    <p:extLst>
      <p:ext uri="{BB962C8B-B14F-4D97-AF65-F5344CB8AC3E}">
        <p14:creationId xmlns:p14="http://schemas.microsoft.com/office/powerpoint/2010/main" val="316918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25F2CE-BA68-4C5F-99CD-823F9BC59182}" type="slidenum">
              <a:rPr lang="en-US" smtClean="0"/>
              <a:t>2</a:t>
            </a:fld>
            <a:endParaRPr lang="en-US"/>
          </a:p>
        </p:txBody>
      </p:sp>
    </p:spTree>
    <p:extLst>
      <p:ext uri="{BB962C8B-B14F-4D97-AF65-F5344CB8AC3E}">
        <p14:creationId xmlns:p14="http://schemas.microsoft.com/office/powerpoint/2010/main" val="3022911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25F2CE-BA68-4C5F-99CD-823F9BC59182}" type="slidenum">
              <a:rPr lang="en-US" smtClean="0"/>
              <a:t>6</a:t>
            </a:fld>
            <a:endParaRPr lang="en-US"/>
          </a:p>
        </p:txBody>
      </p:sp>
    </p:spTree>
    <p:extLst>
      <p:ext uri="{BB962C8B-B14F-4D97-AF65-F5344CB8AC3E}">
        <p14:creationId xmlns:p14="http://schemas.microsoft.com/office/powerpoint/2010/main" val="541018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25F2CE-BA68-4C5F-99CD-823F9BC59182}" type="slidenum">
              <a:rPr lang="en-US" smtClean="0"/>
              <a:t>7</a:t>
            </a:fld>
            <a:endParaRPr lang="en-US"/>
          </a:p>
        </p:txBody>
      </p:sp>
    </p:spTree>
    <p:extLst>
      <p:ext uri="{BB962C8B-B14F-4D97-AF65-F5344CB8AC3E}">
        <p14:creationId xmlns:p14="http://schemas.microsoft.com/office/powerpoint/2010/main" val="1962971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25F2CE-BA68-4C5F-99CD-823F9BC59182}" type="slidenum">
              <a:rPr lang="en-US" smtClean="0"/>
              <a:t>8</a:t>
            </a:fld>
            <a:endParaRPr lang="en-US"/>
          </a:p>
        </p:txBody>
      </p:sp>
    </p:spTree>
    <p:extLst>
      <p:ext uri="{BB962C8B-B14F-4D97-AF65-F5344CB8AC3E}">
        <p14:creationId xmlns:p14="http://schemas.microsoft.com/office/powerpoint/2010/main" val="1896623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4848E8-BD5B-4FD8-8A3B-15D552555E2F}"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694100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848E8-BD5B-4FD8-8A3B-15D552555E2F}"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3913143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D4848E8-BD5B-4FD8-8A3B-15D552555E2F}"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41387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4848E8-BD5B-4FD8-8A3B-15D552555E2F}"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753699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4848E8-BD5B-4FD8-8A3B-15D552555E2F}"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3752246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4848E8-BD5B-4FD8-8A3B-15D552555E2F}"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2557127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4848E8-BD5B-4FD8-8A3B-15D552555E2F}"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208867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4848E8-BD5B-4FD8-8A3B-15D552555E2F}"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3246516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D4848E8-BD5B-4FD8-8A3B-15D552555E2F}"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4031675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848E8-BD5B-4FD8-8A3B-15D552555E2F}"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3213146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4848E8-BD5B-4FD8-8A3B-15D552555E2F}"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F2B98-ECFB-4421-867B-0658E59F54DF}" type="slidenum">
              <a:rPr lang="en-US" smtClean="0"/>
              <a:t>‹#›</a:t>
            </a:fld>
            <a:endParaRPr lang="en-US"/>
          </a:p>
        </p:txBody>
      </p:sp>
    </p:spTree>
    <p:extLst>
      <p:ext uri="{BB962C8B-B14F-4D97-AF65-F5344CB8AC3E}">
        <p14:creationId xmlns:p14="http://schemas.microsoft.com/office/powerpoint/2010/main" val="274892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4848E8-BD5B-4FD8-8A3B-15D552555E2F}" type="datetimeFigureOut">
              <a:rPr lang="en-US" smtClean="0"/>
              <a:t>10/7/2024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F2B98-ECFB-4421-867B-0658E59F54DF}" type="slidenum">
              <a:rPr lang="en-US" smtClean="0"/>
              <a:t>‹#›</a:t>
            </a:fld>
            <a:endParaRPr lang="en-US"/>
          </a:p>
        </p:txBody>
      </p:sp>
    </p:spTree>
    <p:extLst>
      <p:ext uri="{BB962C8B-B14F-4D97-AF65-F5344CB8AC3E}">
        <p14:creationId xmlns:p14="http://schemas.microsoft.com/office/powerpoint/2010/main" val="29844521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100" y="2103704"/>
            <a:ext cx="9144000" cy="2387600"/>
          </a:xfrm>
        </p:spPr>
        <p:txBody>
          <a:bodyPr>
            <a:normAutofit fontScale="90000"/>
          </a:bodyPr>
          <a:lstStyle/>
          <a:p>
            <a:r>
              <a:rPr lang="en-US" dirty="0">
                <a:latin typeface="Calibri" panose="020F0502020204030204" pitchFamily="34" charset="0"/>
                <a:ea typeface="Calibri" panose="020F0502020204030204" pitchFamily="34" charset="0"/>
                <a:cs typeface="Arial" panose="020B0604020202020204" pitchFamily="34" charset="0"/>
              </a:rPr>
              <a:t>Establishment of </a:t>
            </a:r>
            <a:r>
              <a:rPr lang="en-US" dirty="0" smtClean="0">
                <a:latin typeface="Calibri" panose="020F0502020204030204" pitchFamily="34" charset="0"/>
                <a:ea typeface="Calibri" panose="020F0502020204030204" pitchFamily="34" charset="0"/>
                <a:cs typeface="Arial" panose="020B0604020202020204" pitchFamily="34" charset="0"/>
              </a:rPr>
              <a:t>societies</a:t>
            </a:r>
            <a:br>
              <a:rPr lang="en-US" dirty="0" smtClean="0">
                <a:latin typeface="Calibri" panose="020F0502020204030204" pitchFamily="34" charset="0"/>
                <a:ea typeface="Calibri" panose="020F0502020204030204" pitchFamily="34" charset="0"/>
                <a:cs typeface="Arial" panose="020B0604020202020204" pitchFamily="34" charset="0"/>
              </a:rPr>
            </a:br>
            <a:r>
              <a:rPr lang="en-US" dirty="0" smtClean="0">
                <a:latin typeface="Calibri" panose="020F0502020204030204" pitchFamily="34" charset="0"/>
                <a:ea typeface="Calibri" panose="020F0502020204030204" pitchFamily="34" charset="0"/>
                <a:cs typeface="Arial" panose="020B0604020202020204" pitchFamily="34" charset="0"/>
              </a:rPr>
              <a:t>L4</a:t>
            </a:r>
            <a:br>
              <a:rPr lang="en-US" dirty="0" smtClean="0">
                <a:latin typeface="Calibri" panose="020F0502020204030204" pitchFamily="34" charset="0"/>
                <a:ea typeface="Calibri" panose="020F0502020204030204" pitchFamily="34" charset="0"/>
                <a:cs typeface="Arial" panose="020B0604020202020204" pitchFamily="34" charset="0"/>
              </a:rPr>
            </a:br>
            <a:r>
              <a:rPr lang="en-US" sz="4900" dirty="0"/>
              <a:t/>
            </a:r>
            <a:br>
              <a:rPr lang="en-US" sz="4900" dirty="0"/>
            </a:br>
            <a:endParaRPr lang="en-US" dirty="0"/>
          </a:p>
        </p:txBody>
      </p:sp>
    </p:spTree>
    <p:extLst>
      <p:ext uri="{BB962C8B-B14F-4D97-AF65-F5344CB8AC3E}">
        <p14:creationId xmlns:p14="http://schemas.microsoft.com/office/powerpoint/2010/main" val="7578610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sz="3200" dirty="0" smtClean="0">
                <a:latin typeface="Times New Roman" panose="02020603050405020304" pitchFamily="18" charset="0"/>
                <a:cs typeface="Times New Roman" panose="02020603050405020304" pitchFamily="18" charset="0"/>
              </a:rPr>
              <a:t>In sociological terms, society refers to a group of people who live in a definable community and share the same culture. </a:t>
            </a:r>
          </a:p>
          <a:p>
            <a:pPr marL="0" indent="0" algn="just">
              <a:buNone/>
            </a:pPr>
            <a:r>
              <a:rPr lang="en-US" sz="3200" dirty="0" smtClean="0">
                <a:latin typeface="Times New Roman" panose="02020603050405020304" pitchFamily="18" charset="0"/>
                <a:cs typeface="Times New Roman" panose="02020603050405020304" pitchFamily="18" charset="0"/>
              </a:rPr>
              <a:t>On a broader scale, society consists of the people and institutions around us, our shared beliefs, and our cultural ideas. Typically, many societies also share a political authority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20930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3568" y="144309"/>
            <a:ext cx="11137490" cy="6187665"/>
          </a:xfrm>
        </p:spPr>
        <p:txBody>
          <a:bodyPr>
            <a:noAutofit/>
          </a:bodyPr>
          <a:lstStyle/>
          <a:p>
            <a:pPr marL="0" indent="0" algn="just">
              <a:buNone/>
            </a:pPr>
            <a:r>
              <a:rPr lang="en-US" sz="3200" dirty="0" smtClean="0">
                <a:solidFill>
                  <a:srgbClr val="FF0000"/>
                </a:solidFill>
                <a:latin typeface="Times New Roman" panose="02020603050405020304" pitchFamily="18" charset="0"/>
                <a:cs typeface="Times New Roman" panose="02020603050405020304" pitchFamily="18" charset="0"/>
              </a:rPr>
              <a:t>1- </a:t>
            </a:r>
            <a:r>
              <a:rPr lang="en-US" sz="3200" b="1" dirty="0" smtClean="0">
                <a:solidFill>
                  <a:srgbClr val="FF0000"/>
                </a:solidFill>
                <a:latin typeface="Times New Roman" panose="02020603050405020304" pitchFamily="18" charset="0"/>
                <a:cs typeface="Times New Roman" panose="02020603050405020304" pitchFamily="18" charset="0"/>
              </a:rPr>
              <a:t>Preindustrial Societies</a:t>
            </a:r>
            <a:r>
              <a:rPr lang="ar-IQ" sz="3200" dirty="0" smtClean="0">
                <a:solidFill>
                  <a:srgbClr val="FF0000"/>
                </a:solidFill>
                <a:latin typeface="Times New Roman" panose="02020603050405020304" pitchFamily="18" charset="0"/>
                <a:cs typeface="Times New Roman" panose="02020603050405020304" pitchFamily="18" charset="0"/>
              </a:rPr>
              <a:t>.</a:t>
            </a:r>
            <a:r>
              <a:rPr lang="en-US" sz="3200" dirty="0" smtClean="0">
                <a:solidFill>
                  <a:srgbClr val="FF0000"/>
                </a:solidFill>
                <a:latin typeface="Times New Roman" panose="02020603050405020304" pitchFamily="18" charset="0"/>
                <a:cs typeface="Times New Roman" panose="02020603050405020304" pitchFamily="18" charset="0"/>
              </a:rPr>
              <a:t> </a:t>
            </a:r>
          </a:p>
          <a:p>
            <a:pPr marL="0" indent="0" algn="just">
              <a:buNone/>
            </a:pPr>
            <a:r>
              <a:rPr lang="en-US" sz="3200" dirty="0" smtClean="0">
                <a:latin typeface="Times New Roman" panose="02020603050405020304" pitchFamily="18" charset="0"/>
                <a:cs typeface="Times New Roman" panose="02020603050405020304" pitchFamily="18" charset="0"/>
              </a:rPr>
              <a:t>Before the Industrial Revolution and the widespread use of machines, societies were small, rural, and dependent largely on local resources. Economic production was limited to the amount of labor a human being could provide, and there were few specialized occupations.</a:t>
            </a:r>
          </a:p>
          <a:p>
            <a:pPr algn="just"/>
            <a:r>
              <a:rPr lang="en-US" sz="3200" b="1" dirty="0" smtClean="0">
                <a:solidFill>
                  <a:srgbClr val="0070C0"/>
                </a:solidFill>
                <a:latin typeface="Times New Roman" panose="02020603050405020304" pitchFamily="18" charset="0"/>
                <a:cs typeface="Times New Roman" panose="02020603050405020304" pitchFamily="18" charset="0"/>
              </a:rPr>
              <a:t>Hunter-gatherer</a:t>
            </a:r>
            <a:endParaRPr lang="ar-IQ" sz="3200" b="1"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Hunter-gatherer societies demonstrate the strongest dependence on the environment of the various types of preindustrial societies .As the basic structure of human society until about 10,000–12,000 years ago, these groups were based around kinship or tribes. Hunter-gatherers relied on their surroundings for survival—they hunted wild animals and foraged for uncultivated plants for food</a:t>
            </a:r>
          </a:p>
          <a:p>
            <a:pPr algn="just"/>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8391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8535" y="921057"/>
            <a:ext cx="10515600" cy="4351338"/>
          </a:xfrm>
        </p:spPr>
        <p:txBody>
          <a:bodyPr>
            <a:normAutofit/>
          </a:bodyPr>
          <a:lstStyle/>
          <a:p>
            <a:pPr marL="0" indent="0" algn="just">
              <a:buNone/>
            </a:pPr>
            <a:r>
              <a:rPr lang="en-US" sz="3200" dirty="0">
                <a:latin typeface="Times New Roman" panose="02020603050405020304" pitchFamily="18" charset="0"/>
                <a:cs typeface="Times New Roman" panose="02020603050405020304" pitchFamily="18" charset="0"/>
              </a:rPr>
              <a:t>When resources became scarce, the group moved to a new area to find sustenance, meaning they were </a:t>
            </a:r>
            <a:r>
              <a:rPr lang="en-US" sz="3200" dirty="0" smtClean="0">
                <a:latin typeface="Times New Roman" panose="02020603050405020304" pitchFamily="18" charset="0"/>
                <a:cs typeface="Times New Roman" panose="02020603050405020304" pitchFamily="18" charset="0"/>
              </a:rPr>
              <a:t>nomadic </a:t>
            </a:r>
            <a:r>
              <a:rPr lang="ar-IQ" sz="3200" dirty="0" smtClean="0">
                <a:latin typeface="Times New Roman" panose="02020603050405020304" pitchFamily="18" charset="0"/>
                <a:cs typeface="Times New Roman" panose="02020603050405020304" pitchFamily="18" charset="0"/>
              </a:rPr>
              <a:t>بدو</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These societies were common until several hundred years ago, but today only a few hundred remain in existence, such as </a:t>
            </a:r>
            <a:r>
              <a:rPr lang="en-US" sz="3200" dirty="0" smtClean="0">
                <a:latin typeface="Times New Roman" panose="02020603050405020304" pitchFamily="18" charset="0"/>
                <a:cs typeface="Times New Roman" panose="02020603050405020304" pitchFamily="18" charset="0"/>
              </a:rPr>
              <a:t>indigenous </a:t>
            </a:r>
            <a:r>
              <a:rPr lang="ar-IQ" sz="3200" dirty="0" smtClean="0">
                <a:latin typeface="Times New Roman" panose="02020603050405020304" pitchFamily="18" charset="0"/>
                <a:cs typeface="Times New Roman" panose="02020603050405020304" pitchFamily="18" charset="0"/>
              </a:rPr>
              <a:t>اصلية</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Australian </a:t>
            </a:r>
            <a:r>
              <a:rPr lang="en-US" sz="3200" dirty="0" smtClean="0">
                <a:latin typeface="Times New Roman" panose="02020603050405020304" pitchFamily="18" charset="0"/>
                <a:cs typeface="Times New Roman" panose="02020603050405020304" pitchFamily="18" charset="0"/>
              </a:rPr>
              <a:t>tribes</a:t>
            </a:r>
            <a:r>
              <a:rPr lang="en-US" sz="3200" dirty="0">
                <a:latin typeface="Times New Roman" panose="02020603050405020304" pitchFamily="18" charset="0"/>
                <a:cs typeface="Times New Roman" panose="02020603050405020304" pitchFamily="18" charset="0"/>
              </a:rPr>
              <a:t>.</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sometimes referred to as “</a:t>
            </a:r>
            <a:r>
              <a:rPr lang="en-US" sz="3200" dirty="0" smtClean="0">
                <a:latin typeface="Times New Roman" panose="02020603050405020304" pitchFamily="18" charset="0"/>
                <a:cs typeface="Times New Roman" panose="02020603050405020304" pitchFamily="18" charset="0"/>
              </a:rPr>
              <a:t>aborigines</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 </a:t>
            </a:r>
            <a:r>
              <a:rPr lang="en-US" sz="3200" dirty="0">
                <a:latin typeface="Times New Roman" panose="02020603050405020304" pitchFamily="18" charset="0"/>
                <a:cs typeface="Times New Roman" panose="02020603050405020304" pitchFamily="18" charset="0"/>
              </a:rPr>
              <a:t>group of </a:t>
            </a:r>
            <a:r>
              <a:rPr lang="en-US" sz="3200" dirty="0" smtClean="0">
                <a:latin typeface="Times New Roman" panose="02020603050405020304" pitchFamily="18" charset="0"/>
                <a:cs typeface="Times New Roman" panose="02020603050405020304" pitchFamily="18" charset="0"/>
              </a:rPr>
              <a:t>pygmy</a:t>
            </a:r>
            <a:r>
              <a:rPr lang="ar-IQ" sz="3200" dirty="0" smtClean="0">
                <a:latin typeface="Times New Roman" panose="02020603050405020304" pitchFamily="18" charset="0"/>
                <a:cs typeface="Times New Roman" panose="02020603050405020304" pitchFamily="18" charset="0"/>
              </a:rPr>
              <a:t>الاقزام</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hunter-gatherers residing in the Democratic Republic of Congo. </a:t>
            </a:r>
            <a:endParaRPr lang="ar-IQ"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Hunter-gatherer </a:t>
            </a:r>
            <a:r>
              <a:rPr lang="en-US" sz="3200" dirty="0">
                <a:latin typeface="Times New Roman" panose="02020603050405020304" pitchFamily="18" charset="0"/>
                <a:cs typeface="Times New Roman" panose="02020603050405020304" pitchFamily="18" charset="0"/>
              </a:rPr>
              <a:t>groups are quickly disappearing as the world’s population explodes</a:t>
            </a:r>
          </a:p>
        </p:txBody>
      </p:sp>
    </p:spTree>
    <p:extLst>
      <p:ext uri="{BB962C8B-B14F-4D97-AF65-F5344CB8AC3E}">
        <p14:creationId xmlns:p14="http://schemas.microsoft.com/office/powerpoint/2010/main" val="42220871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9374" y="783404"/>
            <a:ext cx="10515600" cy="5853369"/>
          </a:xfrm>
        </p:spPr>
        <p:txBody>
          <a:bodyPr>
            <a:noAutofit/>
          </a:bodyPr>
          <a:lstStyle/>
          <a:p>
            <a:pPr algn="just"/>
            <a:r>
              <a:rPr lang="en-US" sz="3200" b="1" dirty="0" smtClean="0">
                <a:solidFill>
                  <a:srgbClr val="0070C0"/>
                </a:solidFill>
                <a:latin typeface="Times New Roman" panose="02020603050405020304" pitchFamily="18" charset="0"/>
                <a:cs typeface="Times New Roman" panose="02020603050405020304" pitchFamily="18" charset="0"/>
              </a:rPr>
              <a:t>Pastoral </a:t>
            </a:r>
            <a:r>
              <a:rPr lang="ar-IQ" sz="3200" b="1" dirty="0" smtClean="0">
                <a:solidFill>
                  <a:srgbClr val="0070C0"/>
                </a:solidFill>
                <a:latin typeface="Times New Roman" panose="02020603050405020304" pitchFamily="18" charset="0"/>
                <a:cs typeface="Times New Roman" panose="02020603050405020304" pitchFamily="18" charset="0"/>
              </a:rPr>
              <a:t>رعوي</a:t>
            </a:r>
            <a:endParaRPr lang="en-US" sz="3200" b="1"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Changing conditions and adaptations led some societies to rely on the domestication of animals where circumstances permitted. Roughly 7,500 years ago, human societies began to recognize their ability to tame and breed animals and to grow and cultivate their own plants.</a:t>
            </a:r>
          </a:p>
          <a:p>
            <a:pPr marL="0" indent="0" algn="just">
              <a:buNone/>
            </a:pPr>
            <a:r>
              <a:rPr lang="en-US" dirty="0">
                <a:latin typeface="Times New Roman" panose="02020603050405020304" pitchFamily="18" charset="0"/>
                <a:cs typeface="Times New Roman" panose="02020603050405020304" pitchFamily="18" charset="0"/>
              </a:rPr>
              <a:t>Unlike earlier hunter-gatherers who depended entirely on existing resources to stay alive, pastoral groups were able to breed livestock </a:t>
            </a:r>
            <a:r>
              <a:rPr lang="en-US" dirty="0" smtClean="0">
                <a:latin typeface="Times New Roman" panose="02020603050405020304" pitchFamily="18" charset="0"/>
                <a:cs typeface="Times New Roman" panose="02020603050405020304" pitchFamily="18" charset="0"/>
              </a:rPr>
              <a:t> </a:t>
            </a:r>
            <a:r>
              <a:rPr lang="ar-IQ" dirty="0" smtClean="0">
                <a:latin typeface="Times New Roman" panose="02020603050405020304" pitchFamily="18" charset="0"/>
                <a:cs typeface="Times New Roman" panose="02020603050405020304" pitchFamily="18" charset="0"/>
              </a:rPr>
              <a:t> تربية الماشية</a:t>
            </a: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food, clothing, and transportation, and they created a surplus </a:t>
            </a:r>
            <a:r>
              <a:rPr lang="ar-IQ" dirty="0" smtClean="0">
                <a:latin typeface="Times New Roman" panose="02020603050405020304" pitchFamily="18" charset="0"/>
                <a:cs typeface="Times New Roman" panose="02020603050405020304" pitchFamily="18" charset="0"/>
              </a:rPr>
              <a:t> فائض</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goods. Herding, or pastoral, societies remained nomadic because they were forced to follow their animals to fresh feeding grounds. Around the time that pastoral societies emerged, specialized occupations began to develop, and societies commenced trading with local groups. </a:t>
            </a:r>
          </a:p>
        </p:txBody>
      </p:sp>
    </p:spTree>
    <p:extLst>
      <p:ext uri="{BB962C8B-B14F-4D97-AF65-F5344CB8AC3E}">
        <p14:creationId xmlns:p14="http://schemas.microsoft.com/office/powerpoint/2010/main" val="2150347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0045" y="409780"/>
            <a:ext cx="10515600" cy="4351338"/>
          </a:xfrm>
        </p:spPr>
        <p:txBody>
          <a:bodyPr>
            <a:noAutofit/>
          </a:bodyPr>
          <a:lstStyle/>
          <a:p>
            <a:pPr algn="just"/>
            <a:r>
              <a:rPr lang="en-US" sz="3200" b="1" dirty="0" smtClean="0">
                <a:solidFill>
                  <a:srgbClr val="0070C0"/>
                </a:solidFill>
                <a:latin typeface="Times New Roman" panose="02020603050405020304" pitchFamily="18" charset="0"/>
                <a:cs typeface="Times New Roman" panose="02020603050405020304" pitchFamily="18" charset="0"/>
              </a:rPr>
              <a:t>Horticultural </a:t>
            </a:r>
            <a:r>
              <a:rPr lang="ar-IQ" sz="3200" b="1" dirty="0" smtClean="0">
                <a:solidFill>
                  <a:srgbClr val="0070C0"/>
                </a:solidFill>
                <a:latin typeface="Times New Roman" panose="02020603050405020304" pitchFamily="18" charset="0"/>
                <a:cs typeface="Times New Roman" panose="02020603050405020304" pitchFamily="18" charset="0"/>
              </a:rPr>
              <a:t>بستاني</a:t>
            </a:r>
            <a:r>
              <a:rPr lang="en-US" sz="3200" b="1" dirty="0" smtClean="0">
                <a:solidFill>
                  <a:srgbClr val="0070C0"/>
                </a:solidFill>
                <a:latin typeface="Times New Roman" panose="02020603050405020304" pitchFamily="18" charset="0"/>
                <a:cs typeface="Times New Roman" panose="02020603050405020304" pitchFamily="18" charset="0"/>
              </a:rPr>
              <a:t> </a:t>
            </a:r>
          </a:p>
          <a:p>
            <a:pPr marL="0" indent="0" algn="just">
              <a:buNone/>
            </a:pPr>
            <a:r>
              <a:rPr lang="en-US" sz="3200" dirty="0" smtClean="0">
                <a:latin typeface="Times New Roman" panose="02020603050405020304" pitchFamily="18" charset="0"/>
                <a:cs typeface="Times New Roman" panose="02020603050405020304" pitchFamily="18" charset="0"/>
              </a:rPr>
              <a:t>Horticultural societies formed in areas where rainfall and other conditions allowed them to grow stable crops.</a:t>
            </a:r>
            <a:endParaRPr lang="ar-IQ" sz="3200" dirty="0" smtClean="0">
              <a:latin typeface="Times New Roman" panose="02020603050405020304" pitchFamily="18" charset="0"/>
              <a:cs typeface="Times New Roman" panose="02020603050405020304" pitchFamily="18" charset="0"/>
            </a:endParaRPr>
          </a:p>
          <a:p>
            <a:pPr marL="0" indent="0" algn="just">
              <a:buNone/>
            </a:pPr>
            <a:r>
              <a:rPr lang="en-US" sz="3200" dirty="0">
                <a:latin typeface="Times New Roman" panose="02020603050405020304" pitchFamily="18" charset="0"/>
                <a:cs typeface="Times New Roman" panose="02020603050405020304" pitchFamily="18" charset="0"/>
              </a:rPr>
              <a:t>They were </a:t>
            </a:r>
            <a:r>
              <a:rPr lang="en-US" sz="3200" dirty="0" smtClean="0">
                <a:latin typeface="Times New Roman" panose="02020603050405020304" pitchFamily="18" charset="0"/>
                <a:cs typeface="Times New Roman" panose="02020603050405020304" pitchFamily="18" charset="0"/>
              </a:rPr>
              <a:t>similar </a:t>
            </a:r>
            <a:r>
              <a:rPr lang="en-US" sz="3200" dirty="0">
                <a:latin typeface="Times New Roman" panose="02020603050405020304" pitchFamily="18" charset="0"/>
                <a:cs typeface="Times New Roman" panose="02020603050405020304" pitchFamily="18" charset="0"/>
              </a:rPr>
              <a:t>to hunter-gatherers in that they largely depended on the environment for survival, but since they didn’t have to abandon their location to follow resources, they were able to start permanent settlements. This created more stability and more material goods and became the basis for the first revolution in human survival</a:t>
            </a:r>
          </a:p>
        </p:txBody>
      </p:sp>
    </p:spTree>
    <p:extLst>
      <p:ext uri="{BB962C8B-B14F-4D97-AF65-F5344CB8AC3E}">
        <p14:creationId xmlns:p14="http://schemas.microsoft.com/office/powerpoint/2010/main" val="38970222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864" y="891560"/>
            <a:ext cx="10515600" cy="4351338"/>
          </a:xfrm>
        </p:spPr>
        <p:txBody>
          <a:bodyPr>
            <a:normAutofit/>
          </a:bodyPr>
          <a:lstStyle/>
          <a:p>
            <a:pPr algn="just"/>
            <a:r>
              <a:rPr lang="en-US" sz="3200" b="1" dirty="0" smtClean="0">
                <a:solidFill>
                  <a:srgbClr val="0070C0"/>
                </a:solidFill>
                <a:latin typeface="Times New Roman" panose="02020603050405020304" pitchFamily="18" charset="0"/>
                <a:cs typeface="Times New Roman" panose="02020603050405020304" pitchFamily="18" charset="0"/>
              </a:rPr>
              <a:t>Agricultural </a:t>
            </a:r>
            <a:endParaRPr lang="ar-IQ" sz="3200" b="1" dirty="0" smtClean="0">
              <a:solidFill>
                <a:srgbClr val="0070C0"/>
              </a:solidFill>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While pastoral and horticultural societies used small, temporary tools such as digging sticks or hoes, agricultural societies relied on permanent tools for survival. Around 3000 B.C.E., an explosion of new technology known as the Agricultural Revolution made farming possible—and profitable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96264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9541" y="173807"/>
            <a:ext cx="10515600" cy="4351338"/>
          </a:xfrm>
        </p:spPr>
        <p:txBody>
          <a:bodyPr>
            <a:noAutofit/>
          </a:bodyPr>
          <a:lstStyle/>
          <a:p>
            <a:pPr algn="just"/>
            <a:r>
              <a:rPr lang="en-US" sz="3200" b="1" dirty="0" smtClean="0">
                <a:solidFill>
                  <a:srgbClr val="0070C0"/>
                </a:solidFill>
                <a:latin typeface="Times New Roman" panose="02020603050405020304" pitchFamily="18" charset="0"/>
                <a:cs typeface="Times New Roman" panose="02020603050405020304" pitchFamily="18" charset="0"/>
              </a:rPr>
              <a:t>Feudal </a:t>
            </a:r>
            <a:r>
              <a:rPr lang="ar-IQ" sz="3200" b="1" dirty="0" smtClean="0">
                <a:solidFill>
                  <a:srgbClr val="0070C0"/>
                </a:solidFill>
                <a:latin typeface="Times New Roman" panose="02020603050405020304" pitchFamily="18" charset="0"/>
                <a:cs typeface="Times New Roman" panose="02020603050405020304" pitchFamily="18" charset="0"/>
              </a:rPr>
              <a:t>الاقطاعية</a:t>
            </a:r>
          </a:p>
          <a:p>
            <a:pPr marL="0" indent="0" algn="just">
              <a:buNone/>
            </a:pPr>
            <a:r>
              <a:rPr lang="en-US" dirty="0" smtClean="0">
                <a:latin typeface="Times New Roman" panose="02020603050405020304" pitchFamily="18" charset="0"/>
                <a:cs typeface="Times New Roman" panose="02020603050405020304" pitchFamily="18" charset="0"/>
              </a:rPr>
              <a:t>The ninth century gave rise to feudal societies. These societies contained a strict hierarchical system of power based around land ownership and protection. The nobility, known as lords, placed vassals in charge of pieces of land. In return for the resources that the land provided, vassals promised to fight for their lords.</a:t>
            </a:r>
          </a:p>
          <a:p>
            <a:pPr marL="0" indent="0" algn="just">
              <a:buNone/>
            </a:pPr>
            <a:r>
              <a:rPr lang="en-US" dirty="0">
                <a:latin typeface="Times New Roman" panose="02020603050405020304" pitchFamily="18" charset="0"/>
                <a:cs typeface="Times New Roman" panose="02020603050405020304" pitchFamily="18" charset="0"/>
              </a:rPr>
              <a:t>These individual pieces of land, known as </a:t>
            </a:r>
            <a:r>
              <a:rPr lang="en-US" dirty="0" smtClean="0">
                <a:latin typeface="Times New Roman" panose="02020603050405020304" pitchFamily="18" charset="0"/>
                <a:cs typeface="Times New Roman" panose="02020603050405020304" pitchFamily="18" charset="0"/>
              </a:rPr>
              <a:t>fiefdoms</a:t>
            </a:r>
            <a:r>
              <a:rPr lang="ar-IQ" dirty="0" smtClean="0">
                <a:latin typeface="Times New Roman" panose="02020603050405020304" pitchFamily="18" charset="0"/>
                <a:cs typeface="Times New Roman" panose="02020603050405020304" pitchFamily="18" charset="0"/>
              </a:rPr>
              <a:t>اقطاعيات</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were cultivated by the lower class. In return for maintaining the land, peasants </a:t>
            </a:r>
            <a:r>
              <a:rPr lang="ar-IQ" dirty="0" smtClean="0">
                <a:latin typeface="Times New Roman" panose="02020603050405020304" pitchFamily="18" charset="0"/>
                <a:cs typeface="Times New Roman" panose="02020603050405020304" pitchFamily="18" charset="0"/>
              </a:rPr>
              <a:t> الفلاحون</a:t>
            </a:r>
            <a:r>
              <a:rPr lang="en-US" dirty="0" smtClean="0">
                <a:latin typeface="Times New Roman" panose="02020603050405020304" pitchFamily="18" charset="0"/>
                <a:cs typeface="Times New Roman" panose="02020603050405020304" pitchFamily="18" charset="0"/>
              </a:rPr>
              <a:t>were </a:t>
            </a:r>
            <a:r>
              <a:rPr lang="en-US" dirty="0">
                <a:latin typeface="Times New Roman" panose="02020603050405020304" pitchFamily="18" charset="0"/>
                <a:cs typeface="Times New Roman" panose="02020603050405020304" pitchFamily="18" charset="0"/>
              </a:rPr>
              <a:t>guaranteed a place to live and protection from outside enemies. </a:t>
            </a:r>
            <a:endParaRPr lang="ar-IQ"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Power </a:t>
            </a:r>
            <a:r>
              <a:rPr lang="en-US" dirty="0">
                <a:latin typeface="Times New Roman" panose="02020603050405020304" pitchFamily="18" charset="0"/>
                <a:cs typeface="Times New Roman" panose="02020603050405020304" pitchFamily="18" charset="0"/>
              </a:rPr>
              <a:t>was handed down through family lines, with peasant families serving lords for generations and generations. </a:t>
            </a:r>
            <a:endParaRPr lang="ar-IQ" dirty="0" smtClean="0">
              <a:latin typeface="Times New Roman" panose="02020603050405020304" pitchFamily="18" charset="0"/>
              <a:cs typeface="Times New Roman" panose="02020603050405020304" pitchFamily="18" charset="0"/>
            </a:endParaRPr>
          </a:p>
          <a:p>
            <a:pPr marL="0" indent="0" algn="just">
              <a:buNone/>
            </a:pPr>
            <a:r>
              <a:rPr lang="en-US" dirty="0" smtClean="0">
                <a:latin typeface="Times New Roman" panose="02020603050405020304" pitchFamily="18" charset="0"/>
                <a:cs typeface="Times New Roman" panose="02020603050405020304" pitchFamily="18" charset="0"/>
              </a:rPr>
              <a:t>Ultimately</a:t>
            </a:r>
            <a:r>
              <a:rPr lang="en-US" dirty="0">
                <a:latin typeface="Times New Roman" panose="02020603050405020304" pitchFamily="18" charset="0"/>
                <a:cs typeface="Times New Roman" panose="02020603050405020304" pitchFamily="18" charset="0"/>
              </a:rPr>
              <a:t>, the social and economic system of feudalism failed and was replaced by capitalism and the technological advances of the industrial era.</a:t>
            </a:r>
          </a:p>
        </p:txBody>
      </p:sp>
    </p:spTree>
    <p:extLst>
      <p:ext uri="{BB962C8B-B14F-4D97-AF65-F5344CB8AC3E}">
        <p14:creationId xmlns:p14="http://schemas.microsoft.com/office/powerpoint/2010/main" val="333837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US" sz="3200" b="1" dirty="0" smtClean="0">
                <a:solidFill>
                  <a:srgbClr val="FF0000"/>
                </a:solidFill>
                <a:latin typeface="Times New Roman" panose="02020603050405020304" pitchFamily="18" charset="0"/>
                <a:cs typeface="Times New Roman" panose="02020603050405020304" pitchFamily="18" charset="0"/>
              </a:rPr>
              <a:t>2- Industrial Society </a:t>
            </a:r>
            <a:endParaRPr lang="ar-IQ" sz="3200" b="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In the eighteenth century, Europe experienced a dramatic rise in technological invention, ushering in an era known as the Industrial Revolution. What made this period remarkable was the number of new inventions that influenced people’s daily lives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6083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3597" y="402888"/>
            <a:ext cx="10515600" cy="4351338"/>
          </a:xfrm>
        </p:spPr>
        <p:txBody>
          <a:bodyPr>
            <a:noAutofit/>
          </a:bodyPr>
          <a:lstStyle/>
          <a:p>
            <a:pPr marL="0" indent="0">
              <a:buNone/>
            </a:pPr>
            <a:r>
              <a:rPr lang="en-US" sz="3200" b="1" dirty="0" smtClean="0">
                <a:solidFill>
                  <a:srgbClr val="FF0000"/>
                </a:solidFill>
                <a:latin typeface="Times New Roman" panose="02020603050405020304" pitchFamily="18" charset="0"/>
                <a:cs typeface="Times New Roman" panose="02020603050405020304" pitchFamily="18" charset="0"/>
              </a:rPr>
              <a:t>3- Postindustrial Society</a:t>
            </a:r>
            <a:endParaRPr lang="ar-IQ" sz="3200" b="1"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Information societies</a:t>
            </a:r>
            <a:r>
              <a:rPr lang="ar-IQ" sz="3200" dirty="0" smtClean="0">
                <a:latin typeface="Times New Roman" panose="02020603050405020304" pitchFamily="18" charset="0"/>
                <a:cs typeface="Times New Roman" panose="02020603050405020304" pitchFamily="18" charset="0"/>
              </a:rPr>
              <a:t>مجتمع المعلومات </a:t>
            </a:r>
            <a:endParaRPr lang="ar-IQ" sz="3200" dirty="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sometimes known as postindustrial or </a:t>
            </a:r>
            <a:r>
              <a:rPr lang="en-US" sz="3200" b="1" dirty="0" smtClean="0">
                <a:latin typeface="Times New Roman" panose="02020603050405020304" pitchFamily="18" charset="0"/>
                <a:cs typeface="Times New Roman" panose="02020603050405020304" pitchFamily="18" charset="0"/>
              </a:rPr>
              <a:t>digital societies</a:t>
            </a:r>
            <a:r>
              <a:rPr lang="en-US" sz="3200" dirty="0" smtClean="0">
                <a:latin typeface="Times New Roman" panose="02020603050405020304" pitchFamily="18" charset="0"/>
                <a:cs typeface="Times New Roman" panose="02020603050405020304" pitchFamily="18" charset="0"/>
              </a:rPr>
              <a:t>, are a recent development. Unlike </a:t>
            </a:r>
            <a:r>
              <a:rPr lang="en-US" sz="3200" b="1" dirty="0" smtClean="0">
                <a:latin typeface="Times New Roman" panose="02020603050405020304" pitchFamily="18" charset="0"/>
                <a:cs typeface="Times New Roman" panose="02020603050405020304" pitchFamily="18" charset="0"/>
              </a:rPr>
              <a:t>industrial societies </a:t>
            </a:r>
            <a:r>
              <a:rPr lang="en-US" sz="3200" dirty="0" smtClean="0">
                <a:latin typeface="Times New Roman" panose="02020603050405020304" pitchFamily="18" charset="0"/>
                <a:cs typeface="Times New Roman" panose="02020603050405020304" pitchFamily="18" charset="0"/>
              </a:rPr>
              <a:t>that are rooted in the production of material goods, </a:t>
            </a:r>
            <a:r>
              <a:rPr lang="en-US" sz="3200" b="1" dirty="0" smtClean="0">
                <a:latin typeface="Times New Roman" panose="02020603050405020304" pitchFamily="18" charset="0"/>
                <a:cs typeface="Times New Roman" panose="02020603050405020304" pitchFamily="18" charset="0"/>
              </a:rPr>
              <a:t>information societies </a:t>
            </a:r>
            <a:r>
              <a:rPr lang="en-US" sz="3200" dirty="0" smtClean="0">
                <a:latin typeface="Times New Roman" panose="02020603050405020304" pitchFamily="18" charset="0"/>
                <a:cs typeface="Times New Roman" panose="02020603050405020304" pitchFamily="18" charset="0"/>
              </a:rPr>
              <a:t>are based on the production of information and services.</a:t>
            </a: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Members of a postindustrial society are likely to be employed as sellers of services—software programmers or business consultants, for example—instead of producers of goods. Social classes are divided by access to education, since without technical skills, people in an information society lack the means </a:t>
            </a:r>
            <a:r>
              <a:rPr lang="en-US" sz="3200" dirty="0" smtClean="0">
                <a:latin typeface="Times New Roman" panose="02020603050405020304" pitchFamily="18" charset="0"/>
                <a:cs typeface="Times New Roman" panose="02020603050405020304" pitchFamily="18" charset="0"/>
              </a:rPr>
              <a:t>for success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0242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634832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ctr">
              <a:buNone/>
            </a:pPr>
            <a:r>
              <a:rPr lang="en-US" sz="5400" dirty="0" smtClean="0">
                <a:solidFill>
                  <a:srgbClr val="FF0000"/>
                </a:solidFill>
              </a:rPr>
              <a:t>Thank you </a:t>
            </a:r>
            <a:endParaRPr lang="en-US" sz="5400" dirty="0">
              <a:solidFill>
                <a:srgbClr val="FF0000"/>
              </a:solidFill>
            </a:endParaRPr>
          </a:p>
        </p:txBody>
      </p:sp>
    </p:spTree>
    <p:extLst>
      <p:ext uri="{BB962C8B-B14F-4D97-AF65-F5344CB8AC3E}">
        <p14:creationId xmlns:p14="http://schemas.microsoft.com/office/powerpoint/2010/main" val="2170114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TotalTime>
  <Words>783</Words>
  <Application>Microsoft Office PowerPoint</Application>
  <PresentationFormat>Custom</PresentationFormat>
  <Paragraphs>33</Paragraphs>
  <Slides>12</Slides>
  <Notes>4</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Establishment of societies L4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DR.Ahmed Saker 2O14</cp:lastModifiedBy>
  <cp:revision>17</cp:revision>
  <dcterms:created xsi:type="dcterms:W3CDTF">2023-08-06T02:01:08Z</dcterms:created>
  <dcterms:modified xsi:type="dcterms:W3CDTF">2024-10-07T06:50:29Z</dcterms:modified>
</cp:coreProperties>
</file>